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3"/>
  </p:notesMasterIdLst>
  <p:sldIdLst>
    <p:sldId id="256" r:id="rId2"/>
    <p:sldId id="268" r:id="rId3"/>
    <p:sldId id="276" r:id="rId4"/>
    <p:sldId id="270" r:id="rId5"/>
    <p:sldId id="277" r:id="rId6"/>
    <p:sldId id="278" r:id="rId7"/>
    <p:sldId id="280" r:id="rId8"/>
    <p:sldId id="272" r:id="rId9"/>
    <p:sldId id="275" r:id="rId10"/>
    <p:sldId id="281" r:id="rId11"/>
    <p:sldId id="27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55"/>
    <p:restoredTop sz="91449"/>
  </p:normalViewPr>
  <p:slideViewPr>
    <p:cSldViewPr snapToGrid="0">
      <p:cViewPr>
        <p:scale>
          <a:sx n="139" d="100"/>
          <a:sy n="139" d="100"/>
        </p:scale>
        <p:origin x="-40"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FA5D57-0951-4911-9B8E-5D26DACA4410}"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701FA39A-6A3B-45B5-9839-55B64AB2A754}">
      <dgm:prSet/>
      <dgm:spPr/>
      <dgm:t>
        <a:bodyPr/>
        <a:lstStyle/>
        <a:p>
          <a:pPr>
            <a:lnSpc>
              <a:spcPct val="100000"/>
            </a:lnSpc>
          </a:pPr>
          <a:r>
            <a:rPr lang="en-US" dirty="0"/>
            <a:t>QUESTION 1: </a:t>
          </a:r>
          <a:r>
            <a:rPr lang="en-US" b="1" dirty="0"/>
            <a:t>How does overtime and incentive distribution influence actual productivity in the garment industry? Are there optimal levels for maximizing efficiency?</a:t>
          </a:r>
          <a:endParaRPr lang="en-US" dirty="0"/>
        </a:p>
      </dgm:t>
    </dgm:pt>
    <dgm:pt modelId="{1AD8718A-FABA-4633-A8D7-A8143BCF2B0E}" type="parTrans" cxnId="{62E52F85-BE68-4ADF-8DB4-25F39241B198}">
      <dgm:prSet/>
      <dgm:spPr/>
      <dgm:t>
        <a:bodyPr/>
        <a:lstStyle/>
        <a:p>
          <a:endParaRPr lang="en-US"/>
        </a:p>
      </dgm:t>
    </dgm:pt>
    <dgm:pt modelId="{716EAD03-46A1-45C5-AD07-D7A1125A2608}" type="sibTrans" cxnId="{62E52F85-BE68-4ADF-8DB4-25F39241B198}">
      <dgm:prSet/>
      <dgm:spPr/>
      <dgm:t>
        <a:bodyPr/>
        <a:lstStyle/>
        <a:p>
          <a:endParaRPr lang="en-US"/>
        </a:p>
      </dgm:t>
    </dgm:pt>
    <dgm:pt modelId="{C00B87CE-8216-43A8-9E7F-3404F5AA853D}">
      <dgm:prSet/>
      <dgm:spPr/>
      <dgm:t>
        <a:bodyPr/>
        <a:lstStyle/>
        <a:p>
          <a:pPr>
            <a:lnSpc>
              <a:spcPct val="100000"/>
            </a:lnSpc>
          </a:pPr>
          <a:r>
            <a:rPr lang="en-US" dirty="0"/>
            <a:t>QUESTION 2: </a:t>
          </a:r>
          <a:r>
            <a:rPr lang="en-US" b="1" dirty="0"/>
            <a:t>How does the amount of idle time and idle men affect overall productivity? Are there opportunities to reduce idle time for improved efficiency?</a:t>
          </a:r>
          <a:endParaRPr lang="en-US" dirty="0"/>
        </a:p>
      </dgm:t>
    </dgm:pt>
    <dgm:pt modelId="{4CBC9007-6929-419D-A4F0-5F297FF86FF0}" type="parTrans" cxnId="{1CA8295A-FD89-46F7-9234-192C84D138CF}">
      <dgm:prSet/>
      <dgm:spPr/>
      <dgm:t>
        <a:bodyPr/>
        <a:lstStyle/>
        <a:p>
          <a:endParaRPr lang="en-US"/>
        </a:p>
      </dgm:t>
    </dgm:pt>
    <dgm:pt modelId="{EA2715EF-9845-4E11-A6CB-6F0D35FD80A2}" type="sibTrans" cxnId="{1CA8295A-FD89-46F7-9234-192C84D138CF}">
      <dgm:prSet/>
      <dgm:spPr/>
      <dgm:t>
        <a:bodyPr/>
        <a:lstStyle/>
        <a:p>
          <a:endParaRPr lang="en-US"/>
        </a:p>
      </dgm:t>
    </dgm:pt>
    <dgm:pt modelId="{D1E99579-BFA0-44DA-94B4-3E7C202402C5}" type="pres">
      <dgm:prSet presAssocID="{6FFA5D57-0951-4911-9B8E-5D26DACA4410}" presName="root" presStyleCnt="0">
        <dgm:presLayoutVars>
          <dgm:dir/>
          <dgm:resizeHandles val="exact"/>
        </dgm:presLayoutVars>
      </dgm:prSet>
      <dgm:spPr/>
    </dgm:pt>
    <dgm:pt modelId="{333C13D6-8924-42FE-84EC-D68D8AFA0033}" type="pres">
      <dgm:prSet presAssocID="{701FA39A-6A3B-45B5-9839-55B64AB2A754}" presName="compNode" presStyleCnt="0"/>
      <dgm:spPr/>
    </dgm:pt>
    <dgm:pt modelId="{F4420852-287C-4C02-A62F-5AE613D6E3E4}" type="pres">
      <dgm:prSet presAssocID="{701FA39A-6A3B-45B5-9839-55B64AB2A754}" presName="bgRect" presStyleLbl="bgShp" presStyleIdx="0" presStyleCnt="2"/>
      <dgm:spPr/>
    </dgm:pt>
    <dgm:pt modelId="{761657CB-90E8-4CEC-A9D1-35686C998BA8}" type="pres">
      <dgm:prSet presAssocID="{701FA39A-6A3B-45B5-9839-55B64AB2A754}"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lp"/>
        </a:ext>
      </dgm:extLst>
    </dgm:pt>
    <dgm:pt modelId="{B86B52E9-3FA9-4479-99B1-EAE665A4CC1C}" type="pres">
      <dgm:prSet presAssocID="{701FA39A-6A3B-45B5-9839-55B64AB2A754}" presName="spaceRect" presStyleCnt="0"/>
      <dgm:spPr/>
    </dgm:pt>
    <dgm:pt modelId="{0201C92B-9D8A-478D-B65A-0579BCEF46D9}" type="pres">
      <dgm:prSet presAssocID="{701FA39A-6A3B-45B5-9839-55B64AB2A754}" presName="parTx" presStyleLbl="revTx" presStyleIdx="0" presStyleCnt="2">
        <dgm:presLayoutVars>
          <dgm:chMax val="0"/>
          <dgm:chPref val="0"/>
        </dgm:presLayoutVars>
      </dgm:prSet>
      <dgm:spPr/>
    </dgm:pt>
    <dgm:pt modelId="{E90D1C02-7B19-48A7-832B-8A5CE1A23FCD}" type="pres">
      <dgm:prSet presAssocID="{716EAD03-46A1-45C5-AD07-D7A1125A2608}" presName="sibTrans" presStyleCnt="0"/>
      <dgm:spPr/>
    </dgm:pt>
    <dgm:pt modelId="{E0489AF2-6B42-4DAA-94DB-6948EB6CE819}" type="pres">
      <dgm:prSet presAssocID="{C00B87CE-8216-43A8-9E7F-3404F5AA853D}" presName="compNode" presStyleCnt="0"/>
      <dgm:spPr/>
    </dgm:pt>
    <dgm:pt modelId="{795ABCB6-3294-4B42-909A-1AD8EF604A9C}" type="pres">
      <dgm:prSet presAssocID="{C00B87CE-8216-43A8-9E7F-3404F5AA853D}" presName="bgRect" presStyleLbl="bgShp" presStyleIdx="1" presStyleCnt="2"/>
      <dgm:spPr/>
    </dgm:pt>
    <dgm:pt modelId="{72FDF304-3BD8-4A46-9F6E-B8AAECAB7527}" type="pres">
      <dgm:prSet presAssocID="{C00B87CE-8216-43A8-9E7F-3404F5AA853D}"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opwatch"/>
        </a:ext>
      </dgm:extLst>
    </dgm:pt>
    <dgm:pt modelId="{3ABA5B50-691A-44A9-870C-17E1A2FB1F69}" type="pres">
      <dgm:prSet presAssocID="{C00B87CE-8216-43A8-9E7F-3404F5AA853D}" presName="spaceRect" presStyleCnt="0"/>
      <dgm:spPr/>
    </dgm:pt>
    <dgm:pt modelId="{25F73F1A-A21E-44E9-A430-3BF77D0879CB}" type="pres">
      <dgm:prSet presAssocID="{C00B87CE-8216-43A8-9E7F-3404F5AA853D}" presName="parTx" presStyleLbl="revTx" presStyleIdx="1" presStyleCnt="2">
        <dgm:presLayoutVars>
          <dgm:chMax val="0"/>
          <dgm:chPref val="0"/>
        </dgm:presLayoutVars>
      </dgm:prSet>
      <dgm:spPr/>
    </dgm:pt>
  </dgm:ptLst>
  <dgm:cxnLst>
    <dgm:cxn modelId="{A4D0FA53-8E70-4B64-80E5-572F3B51364D}" type="presOf" srcId="{C00B87CE-8216-43A8-9E7F-3404F5AA853D}" destId="{25F73F1A-A21E-44E9-A430-3BF77D0879CB}" srcOrd="0" destOrd="0" presId="urn:microsoft.com/office/officeart/2018/2/layout/IconVerticalSolidList"/>
    <dgm:cxn modelId="{1CA8295A-FD89-46F7-9234-192C84D138CF}" srcId="{6FFA5D57-0951-4911-9B8E-5D26DACA4410}" destId="{C00B87CE-8216-43A8-9E7F-3404F5AA853D}" srcOrd="1" destOrd="0" parTransId="{4CBC9007-6929-419D-A4F0-5F297FF86FF0}" sibTransId="{EA2715EF-9845-4E11-A6CB-6F0D35FD80A2}"/>
    <dgm:cxn modelId="{CF7B5D6C-1B8C-47C7-B661-B91954D20D89}" type="presOf" srcId="{701FA39A-6A3B-45B5-9839-55B64AB2A754}" destId="{0201C92B-9D8A-478D-B65A-0579BCEF46D9}" srcOrd="0" destOrd="0" presId="urn:microsoft.com/office/officeart/2018/2/layout/IconVerticalSolidList"/>
    <dgm:cxn modelId="{62E52F85-BE68-4ADF-8DB4-25F39241B198}" srcId="{6FFA5D57-0951-4911-9B8E-5D26DACA4410}" destId="{701FA39A-6A3B-45B5-9839-55B64AB2A754}" srcOrd="0" destOrd="0" parTransId="{1AD8718A-FABA-4633-A8D7-A8143BCF2B0E}" sibTransId="{716EAD03-46A1-45C5-AD07-D7A1125A2608}"/>
    <dgm:cxn modelId="{8F833DD0-C282-4DAB-86E4-D3827C89D8D1}" type="presOf" srcId="{6FFA5D57-0951-4911-9B8E-5D26DACA4410}" destId="{D1E99579-BFA0-44DA-94B4-3E7C202402C5}" srcOrd="0" destOrd="0" presId="urn:microsoft.com/office/officeart/2018/2/layout/IconVerticalSolidList"/>
    <dgm:cxn modelId="{6C0DE689-D01E-4A2B-A2BF-0C1CFF505ED4}" type="presParOf" srcId="{D1E99579-BFA0-44DA-94B4-3E7C202402C5}" destId="{333C13D6-8924-42FE-84EC-D68D8AFA0033}" srcOrd="0" destOrd="0" presId="urn:microsoft.com/office/officeart/2018/2/layout/IconVerticalSolidList"/>
    <dgm:cxn modelId="{64CD772B-BF9D-46D9-99D6-0BD7044BD9EF}" type="presParOf" srcId="{333C13D6-8924-42FE-84EC-D68D8AFA0033}" destId="{F4420852-287C-4C02-A62F-5AE613D6E3E4}" srcOrd="0" destOrd="0" presId="urn:microsoft.com/office/officeart/2018/2/layout/IconVerticalSolidList"/>
    <dgm:cxn modelId="{346386F4-6D61-4C2A-A9C5-A7CEE604C418}" type="presParOf" srcId="{333C13D6-8924-42FE-84EC-D68D8AFA0033}" destId="{761657CB-90E8-4CEC-A9D1-35686C998BA8}" srcOrd="1" destOrd="0" presId="urn:microsoft.com/office/officeart/2018/2/layout/IconVerticalSolidList"/>
    <dgm:cxn modelId="{BCE5D459-967F-42F8-894B-DEBCB2585B06}" type="presParOf" srcId="{333C13D6-8924-42FE-84EC-D68D8AFA0033}" destId="{B86B52E9-3FA9-4479-99B1-EAE665A4CC1C}" srcOrd="2" destOrd="0" presId="urn:microsoft.com/office/officeart/2018/2/layout/IconVerticalSolidList"/>
    <dgm:cxn modelId="{0F62F04B-1A9E-4720-B30B-BBC048B74835}" type="presParOf" srcId="{333C13D6-8924-42FE-84EC-D68D8AFA0033}" destId="{0201C92B-9D8A-478D-B65A-0579BCEF46D9}" srcOrd="3" destOrd="0" presId="urn:microsoft.com/office/officeart/2018/2/layout/IconVerticalSolidList"/>
    <dgm:cxn modelId="{085E0E26-8703-47EA-8893-6449C738FF25}" type="presParOf" srcId="{D1E99579-BFA0-44DA-94B4-3E7C202402C5}" destId="{E90D1C02-7B19-48A7-832B-8A5CE1A23FCD}" srcOrd="1" destOrd="0" presId="urn:microsoft.com/office/officeart/2018/2/layout/IconVerticalSolidList"/>
    <dgm:cxn modelId="{2CEA87FB-34ED-456D-9ACB-D38C3EB245EA}" type="presParOf" srcId="{D1E99579-BFA0-44DA-94B4-3E7C202402C5}" destId="{E0489AF2-6B42-4DAA-94DB-6948EB6CE819}" srcOrd="2" destOrd="0" presId="urn:microsoft.com/office/officeart/2018/2/layout/IconVerticalSolidList"/>
    <dgm:cxn modelId="{BCD54474-C238-4603-BBE7-25ACF2057951}" type="presParOf" srcId="{E0489AF2-6B42-4DAA-94DB-6948EB6CE819}" destId="{795ABCB6-3294-4B42-909A-1AD8EF604A9C}" srcOrd="0" destOrd="0" presId="urn:microsoft.com/office/officeart/2018/2/layout/IconVerticalSolidList"/>
    <dgm:cxn modelId="{528ED740-1DD4-47D8-9F20-19955C0F9FF8}" type="presParOf" srcId="{E0489AF2-6B42-4DAA-94DB-6948EB6CE819}" destId="{72FDF304-3BD8-4A46-9F6E-B8AAECAB7527}" srcOrd="1" destOrd="0" presId="urn:microsoft.com/office/officeart/2018/2/layout/IconVerticalSolidList"/>
    <dgm:cxn modelId="{12721CD9-5E99-44E2-8E7D-669BF4005F39}" type="presParOf" srcId="{E0489AF2-6B42-4DAA-94DB-6948EB6CE819}" destId="{3ABA5B50-691A-44A9-870C-17E1A2FB1F69}" srcOrd="2" destOrd="0" presId="urn:microsoft.com/office/officeart/2018/2/layout/IconVerticalSolidList"/>
    <dgm:cxn modelId="{28BAD2A7-7038-4C08-8131-C447AAB7344A}" type="presParOf" srcId="{E0489AF2-6B42-4DAA-94DB-6948EB6CE819}" destId="{25F73F1A-A21E-44E9-A430-3BF77D0879C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420852-287C-4C02-A62F-5AE613D6E3E4}">
      <dsp:nvSpPr>
        <dsp:cNvPr id="0" name=""/>
        <dsp:cNvSpPr/>
      </dsp:nvSpPr>
      <dsp:spPr>
        <a:xfrm>
          <a:off x="0" y="707092"/>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61657CB-90E8-4CEC-A9D1-35686C998BA8}">
      <dsp:nvSpPr>
        <dsp:cNvPr id="0" name=""/>
        <dsp:cNvSpPr/>
      </dsp:nvSpPr>
      <dsp:spPr>
        <a:xfrm>
          <a:off x="394883" y="1000807"/>
          <a:ext cx="717970" cy="71797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01C92B-9D8A-478D-B65A-0579BCEF46D9}">
      <dsp:nvSpPr>
        <dsp:cNvPr id="0" name=""/>
        <dsp:cNvSpPr/>
      </dsp:nvSpPr>
      <dsp:spPr>
        <a:xfrm>
          <a:off x="1507738" y="707092"/>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a:lnSpc>
              <a:spcPct val="100000"/>
            </a:lnSpc>
            <a:spcBef>
              <a:spcPct val="0"/>
            </a:spcBef>
            <a:spcAft>
              <a:spcPct val="35000"/>
            </a:spcAft>
            <a:buNone/>
          </a:pPr>
          <a:r>
            <a:rPr lang="en-US" sz="2200" kern="1200" dirty="0"/>
            <a:t>QUESTION 1: </a:t>
          </a:r>
          <a:r>
            <a:rPr lang="en-US" sz="2200" b="1" kern="1200" dirty="0"/>
            <a:t>How does overtime and incentive distribution influence actual productivity in the garment industry? Are there optimal levels for maximizing efficiency?</a:t>
          </a:r>
          <a:endParaRPr lang="en-US" sz="2200" kern="1200" dirty="0"/>
        </a:p>
      </dsp:txBody>
      <dsp:txXfrm>
        <a:off x="1507738" y="707092"/>
        <a:ext cx="9007861" cy="1305401"/>
      </dsp:txXfrm>
    </dsp:sp>
    <dsp:sp modelId="{795ABCB6-3294-4B42-909A-1AD8EF604A9C}">
      <dsp:nvSpPr>
        <dsp:cNvPr id="0" name=""/>
        <dsp:cNvSpPr/>
      </dsp:nvSpPr>
      <dsp:spPr>
        <a:xfrm>
          <a:off x="0" y="2338844"/>
          <a:ext cx="10515600" cy="130540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2FDF304-3BD8-4A46-9F6E-B8AAECAB7527}">
      <dsp:nvSpPr>
        <dsp:cNvPr id="0" name=""/>
        <dsp:cNvSpPr/>
      </dsp:nvSpPr>
      <dsp:spPr>
        <a:xfrm>
          <a:off x="394883" y="2632559"/>
          <a:ext cx="717970" cy="71797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5F73F1A-A21E-44E9-A430-3BF77D0879CB}">
      <dsp:nvSpPr>
        <dsp:cNvPr id="0" name=""/>
        <dsp:cNvSpPr/>
      </dsp:nvSpPr>
      <dsp:spPr>
        <a:xfrm>
          <a:off x="1507738" y="2338844"/>
          <a:ext cx="9007861" cy="1305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8155" tIns="138155" rIns="138155" bIns="138155" numCol="1" spcCol="1270" anchor="ctr" anchorCtr="0">
          <a:noAutofit/>
        </a:bodyPr>
        <a:lstStyle/>
        <a:p>
          <a:pPr marL="0" lvl="0" indent="0" algn="l" defTabSz="977900">
            <a:lnSpc>
              <a:spcPct val="100000"/>
            </a:lnSpc>
            <a:spcBef>
              <a:spcPct val="0"/>
            </a:spcBef>
            <a:spcAft>
              <a:spcPct val="35000"/>
            </a:spcAft>
            <a:buNone/>
          </a:pPr>
          <a:r>
            <a:rPr lang="en-US" sz="2200" kern="1200" dirty="0"/>
            <a:t>QUESTION 2: </a:t>
          </a:r>
          <a:r>
            <a:rPr lang="en-US" sz="2200" b="1" kern="1200" dirty="0"/>
            <a:t>How does the amount of idle time and idle men affect overall productivity? Are there opportunities to reduce idle time for improved efficiency?</a:t>
          </a:r>
          <a:endParaRPr lang="en-US" sz="2200" kern="1200" dirty="0"/>
        </a:p>
      </dsp:txBody>
      <dsp:txXfrm>
        <a:off x="1507738" y="2338844"/>
        <a:ext cx="9007861" cy="13054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2.jpeg>
</file>

<file path=ppt/media/image3.png>
</file>

<file path=ppt/media/image4.png>
</file>

<file path=ppt/media/image5.svg>
</file>

<file path=ppt/media/image6.png>
</file>

<file path=ppt/media/image7.sv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F5BE29-6BA3-6542-A92C-C7A207F15EDF}" type="datetimeFigureOut">
              <a:rPr lang="en-US" smtClean="0"/>
              <a:t>12/4/23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8B4DF9-B334-2946-B1D6-7AE94F8EBF89}" type="slidenum">
              <a:rPr lang="en-US" smtClean="0"/>
              <a:t>‹#›</a:t>
            </a:fld>
            <a:endParaRPr lang="en-US"/>
          </a:p>
        </p:txBody>
      </p:sp>
    </p:spTree>
    <p:extLst>
      <p:ext uri="{BB962C8B-B14F-4D97-AF65-F5344CB8AC3E}">
        <p14:creationId xmlns:p14="http://schemas.microsoft.com/office/powerpoint/2010/main" val="25563466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8B4DF9-B334-2946-B1D6-7AE94F8EBF89}" type="slidenum">
              <a:rPr lang="en-US" smtClean="0"/>
              <a:t>1</a:t>
            </a:fld>
            <a:endParaRPr lang="en-US"/>
          </a:p>
        </p:txBody>
      </p:sp>
    </p:spTree>
    <p:extLst>
      <p:ext uri="{BB962C8B-B14F-4D97-AF65-F5344CB8AC3E}">
        <p14:creationId xmlns:p14="http://schemas.microsoft.com/office/powerpoint/2010/main" val="2764004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8B4DF9-B334-2946-B1D6-7AE94F8EBF89}" type="slidenum">
              <a:rPr lang="en-US" smtClean="0"/>
              <a:t>2</a:t>
            </a:fld>
            <a:endParaRPr lang="en-US"/>
          </a:p>
        </p:txBody>
      </p:sp>
    </p:spTree>
    <p:extLst>
      <p:ext uri="{BB962C8B-B14F-4D97-AF65-F5344CB8AC3E}">
        <p14:creationId xmlns:p14="http://schemas.microsoft.com/office/powerpoint/2010/main" val="25762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B58CB-FD21-959F-0541-4BF49575B8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AF6FADD-315A-325D-105D-B6FCD103E6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746DCB-4BD1-3D1E-34FE-0C03051E7A1A}"/>
              </a:ext>
            </a:extLst>
          </p:cNvPr>
          <p:cNvSpPr>
            <a:spLocks noGrp="1"/>
          </p:cNvSpPr>
          <p:nvPr>
            <p:ph type="dt" sz="half" idx="10"/>
          </p:nvPr>
        </p:nvSpPr>
        <p:spPr/>
        <p:txBody>
          <a:bodyPr/>
          <a:lstStyle/>
          <a:p>
            <a:fld id="{72EA7947-E287-4738-8C82-07CE4F01EF03}" type="datetime2">
              <a:rPr lang="en-US" smtClean="0"/>
              <a:t>Monday, December 4, 2023</a:t>
            </a:fld>
            <a:endParaRPr lang="en-US" dirty="0"/>
          </a:p>
        </p:txBody>
      </p:sp>
      <p:sp>
        <p:nvSpPr>
          <p:cNvPr id="5" name="Footer Placeholder 4">
            <a:extLst>
              <a:ext uri="{FF2B5EF4-FFF2-40B4-BE49-F238E27FC236}">
                <a16:creationId xmlns:a16="http://schemas.microsoft.com/office/drawing/2014/main" id="{AC0C2380-B707-833F-FBB3-097F5B46748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CCC5E5F-C402-2A93-9078-90F0CD008D2E}"/>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690561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E87FD-B271-1334-EDEE-A1880B4BE76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792AB3-FF72-986B-8322-DE0222B809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43ED28-4E5D-E1C6-5AA1-DE7FBB51D13A}"/>
              </a:ext>
            </a:extLst>
          </p:cNvPr>
          <p:cNvSpPr>
            <a:spLocks noGrp="1"/>
          </p:cNvSpPr>
          <p:nvPr>
            <p:ph type="dt" sz="half" idx="10"/>
          </p:nvPr>
        </p:nvSpPr>
        <p:spPr/>
        <p:txBody>
          <a:bodyPr/>
          <a:lstStyle/>
          <a:p>
            <a:fld id="{EE2EBD84-71F4-4271-8C46-0D47C0A9B12E}" type="datetime2">
              <a:rPr lang="en-US" smtClean="0"/>
              <a:t>Monday, December 4, 2023</a:t>
            </a:fld>
            <a:endParaRPr lang="en-US"/>
          </a:p>
        </p:txBody>
      </p:sp>
      <p:sp>
        <p:nvSpPr>
          <p:cNvPr id="5" name="Footer Placeholder 4">
            <a:extLst>
              <a:ext uri="{FF2B5EF4-FFF2-40B4-BE49-F238E27FC236}">
                <a16:creationId xmlns:a16="http://schemas.microsoft.com/office/drawing/2014/main" id="{EBEE1795-9B0A-733D-1A5F-692960B045FE}"/>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AB56FD4-7284-B049-87FC-215485762916}"/>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7775832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51316C-B449-0D14-148C-8A16EAE546C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7083341-C7FA-52C1-F0A8-71966D1213F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01EF75-159B-FC0B-975B-DFC988AF5832}"/>
              </a:ext>
            </a:extLst>
          </p:cNvPr>
          <p:cNvSpPr>
            <a:spLocks noGrp="1"/>
          </p:cNvSpPr>
          <p:nvPr>
            <p:ph type="dt" sz="half" idx="10"/>
          </p:nvPr>
        </p:nvSpPr>
        <p:spPr/>
        <p:txBody>
          <a:bodyPr/>
          <a:lstStyle/>
          <a:p>
            <a:fld id="{ABAE0CE1-F450-4107-B2CB-17B18F8A3F4A}" type="datetime2">
              <a:rPr lang="en-US" smtClean="0"/>
              <a:t>Monday, December 4, 2023</a:t>
            </a:fld>
            <a:endParaRPr lang="en-US"/>
          </a:p>
        </p:txBody>
      </p:sp>
      <p:sp>
        <p:nvSpPr>
          <p:cNvPr id="5" name="Footer Placeholder 4">
            <a:extLst>
              <a:ext uri="{FF2B5EF4-FFF2-40B4-BE49-F238E27FC236}">
                <a16:creationId xmlns:a16="http://schemas.microsoft.com/office/drawing/2014/main" id="{F85BBDE9-2463-A568-447E-52991645ADB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1F8C94F-3F6C-BAF0-7C9C-8C9450CB124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767721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CAC7D-9FFB-3511-590E-0F70CD8E89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8B878B-2AC1-B429-8C22-B1FF158F17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1AE7FC-32CF-2E6E-84E9-C977B3B22796}"/>
              </a:ext>
            </a:extLst>
          </p:cNvPr>
          <p:cNvSpPr>
            <a:spLocks noGrp="1"/>
          </p:cNvSpPr>
          <p:nvPr>
            <p:ph type="dt" sz="half" idx="10"/>
          </p:nvPr>
        </p:nvSpPr>
        <p:spPr/>
        <p:txBody>
          <a:bodyPr/>
          <a:lstStyle/>
          <a:p>
            <a:fld id="{6FE8C025-CD7A-4966-867E-81CF82B15267}" type="datetime2">
              <a:rPr lang="en-US" smtClean="0"/>
              <a:t>Monday, December 4, 2023</a:t>
            </a:fld>
            <a:endParaRPr lang="en-US"/>
          </a:p>
        </p:txBody>
      </p:sp>
      <p:sp>
        <p:nvSpPr>
          <p:cNvPr id="5" name="Footer Placeholder 4">
            <a:extLst>
              <a:ext uri="{FF2B5EF4-FFF2-40B4-BE49-F238E27FC236}">
                <a16:creationId xmlns:a16="http://schemas.microsoft.com/office/drawing/2014/main" id="{AC2DA0C2-3097-39A6-D118-CB1CED1AC0D4}"/>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A4F1CAA-78B5-AC51-92CE-34721811332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042439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083F0-06BA-2741-FB81-87C1FE475A6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D03D35-E8B1-118D-8DBA-BE95E01BEA1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CDF5C9-005F-B170-1213-A6DAA56A0111}"/>
              </a:ext>
            </a:extLst>
          </p:cNvPr>
          <p:cNvSpPr>
            <a:spLocks noGrp="1"/>
          </p:cNvSpPr>
          <p:nvPr>
            <p:ph type="dt" sz="half" idx="10"/>
          </p:nvPr>
        </p:nvSpPr>
        <p:spPr/>
        <p:txBody>
          <a:bodyPr/>
          <a:lstStyle/>
          <a:p>
            <a:fld id="{FE809929-0719-4517-94D6-FDF7F99E70F6}" type="datetime2">
              <a:rPr lang="en-US" smtClean="0"/>
              <a:t>Monday, December 4, 2023</a:t>
            </a:fld>
            <a:endParaRPr lang="en-US"/>
          </a:p>
        </p:txBody>
      </p:sp>
      <p:sp>
        <p:nvSpPr>
          <p:cNvPr id="5" name="Footer Placeholder 4">
            <a:extLst>
              <a:ext uri="{FF2B5EF4-FFF2-40B4-BE49-F238E27FC236}">
                <a16:creationId xmlns:a16="http://schemas.microsoft.com/office/drawing/2014/main" id="{111015E2-E307-7C30-2548-59E6A5390C6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0146E09-21B4-BA42-DB71-BF385C1E524B}"/>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383794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8AAC2-569A-CB49-A526-11A8BBC4A4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6140D9-8D36-A239-2727-A4F037A206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644B753-17AE-CB97-5931-BC3DF9818B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26D1AF0-B4D7-DE15-63E3-D6F6E480001A}"/>
              </a:ext>
            </a:extLst>
          </p:cNvPr>
          <p:cNvSpPr>
            <a:spLocks noGrp="1"/>
          </p:cNvSpPr>
          <p:nvPr>
            <p:ph type="dt" sz="half" idx="10"/>
          </p:nvPr>
        </p:nvSpPr>
        <p:spPr/>
        <p:txBody>
          <a:bodyPr/>
          <a:lstStyle/>
          <a:p>
            <a:fld id="{20E95673-5512-4AAA-9AEB-E00C61EC65D5}" type="datetime2">
              <a:rPr lang="en-US" smtClean="0"/>
              <a:t>Monday, December 4, 2023</a:t>
            </a:fld>
            <a:endParaRPr lang="en-US"/>
          </a:p>
        </p:txBody>
      </p:sp>
      <p:sp>
        <p:nvSpPr>
          <p:cNvPr id="6" name="Footer Placeholder 5">
            <a:extLst>
              <a:ext uri="{FF2B5EF4-FFF2-40B4-BE49-F238E27FC236}">
                <a16:creationId xmlns:a16="http://schemas.microsoft.com/office/drawing/2014/main" id="{1C966CA1-C533-D5FB-C9C1-0A97EB1FE864}"/>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4C9FA04-C4E6-8112-D839-5ECF7F9A24B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360064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367E0-4098-C61C-73C5-71B3301401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739575-8242-3F65-515B-DC27FCD220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3A22C1-AAD4-45FC-E8DF-0408C723A1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DC64368-B637-5210-D6A3-465F11A518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3AB702-445A-B6F8-E391-C6D699995C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44894C-F964-7955-5A8C-4C07BD50922F}"/>
              </a:ext>
            </a:extLst>
          </p:cNvPr>
          <p:cNvSpPr>
            <a:spLocks noGrp="1"/>
          </p:cNvSpPr>
          <p:nvPr>
            <p:ph type="dt" sz="half" idx="10"/>
          </p:nvPr>
        </p:nvSpPr>
        <p:spPr/>
        <p:txBody>
          <a:bodyPr/>
          <a:lstStyle/>
          <a:p>
            <a:fld id="{C13138FA-2E87-4873-8BBA-13E447C9A99A}" type="datetime2">
              <a:rPr lang="en-US" smtClean="0"/>
              <a:t>Monday, December 4, 2023</a:t>
            </a:fld>
            <a:endParaRPr lang="en-US"/>
          </a:p>
        </p:txBody>
      </p:sp>
      <p:sp>
        <p:nvSpPr>
          <p:cNvPr id="8" name="Footer Placeholder 7">
            <a:extLst>
              <a:ext uri="{FF2B5EF4-FFF2-40B4-BE49-F238E27FC236}">
                <a16:creationId xmlns:a16="http://schemas.microsoft.com/office/drawing/2014/main" id="{CEA3A5CA-46EE-360C-BE23-211FE76DB9AB}"/>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5E43DD7C-2621-F3FA-3C65-6AEB3DFC2268}"/>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935439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34745-A2C6-BB46-7363-DAD11DB2CA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313703-9FA2-A410-FC52-93D32D79843C}"/>
              </a:ext>
            </a:extLst>
          </p:cNvPr>
          <p:cNvSpPr>
            <a:spLocks noGrp="1"/>
          </p:cNvSpPr>
          <p:nvPr>
            <p:ph type="dt" sz="half" idx="10"/>
          </p:nvPr>
        </p:nvSpPr>
        <p:spPr/>
        <p:txBody>
          <a:bodyPr/>
          <a:lstStyle/>
          <a:p>
            <a:fld id="{D75BB40A-97BD-4BFB-B639-0BFF95FDE8B7}" type="datetime2">
              <a:rPr lang="en-US" smtClean="0"/>
              <a:t>Monday, December 4, 2023</a:t>
            </a:fld>
            <a:endParaRPr lang="en-US"/>
          </a:p>
        </p:txBody>
      </p:sp>
      <p:sp>
        <p:nvSpPr>
          <p:cNvPr id="4" name="Footer Placeholder 3">
            <a:extLst>
              <a:ext uri="{FF2B5EF4-FFF2-40B4-BE49-F238E27FC236}">
                <a16:creationId xmlns:a16="http://schemas.microsoft.com/office/drawing/2014/main" id="{E24EE0FE-DBAF-0F0B-CD9B-9A52DA10CC18}"/>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52451049-2448-C4A3-4341-2AF9311F7CBB}"/>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185649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02A36F-3186-FF31-D7C1-32813F2D184D}"/>
              </a:ext>
            </a:extLst>
          </p:cNvPr>
          <p:cNvSpPr>
            <a:spLocks noGrp="1"/>
          </p:cNvSpPr>
          <p:nvPr>
            <p:ph type="dt" sz="half" idx="10"/>
          </p:nvPr>
        </p:nvSpPr>
        <p:spPr/>
        <p:txBody>
          <a:bodyPr/>
          <a:lstStyle/>
          <a:p>
            <a:fld id="{9EE9E0E3-ECF6-4CFE-8698-AEFEBCECC3C0}" type="datetime2">
              <a:rPr lang="en-US" smtClean="0"/>
              <a:t>Monday, December 4, 2023</a:t>
            </a:fld>
            <a:endParaRPr lang="en-US"/>
          </a:p>
        </p:txBody>
      </p:sp>
      <p:sp>
        <p:nvSpPr>
          <p:cNvPr id="3" name="Footer Placeholder 2">
            <a:extLst>
              <a:ext uri="{FF2B5EF4-FFF2-40B4-BE49-F238E27FC236}">
                <a16:creationId xmlns:a16="http://schemas.microsoft.com/office/drawing/2014/main" id="{70536B15-6D20-EF22-33BA-4D959868F11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D648B25F-340E-7D1E-B3A2-067AE466289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865145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8BF23-E83E-3CA4-B352-9A37D10949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7B26B2-9144-5A1D-BA64-09B13475E9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ABD61B8-F496-AE1E-F6A6-E1A5A6AE30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DDC8B8-A8E4-BC14-AFE3-596579062B5F}"/>
              </a:ext>
            </a:extLst>
          </p:cNvPr>
          <p:cNvSpPr>
            <a:spLocks noGrp="1"/>
          </p:cNvSpPr>
          <p:nvPr>
            <p:ph type="dt" sz="half" idx="10"/>
          </p:nvPr>
        </p:nvSpPr>
        <p:spPr/>
        <p:txBody>
          <a:bodyPr/>
          <a:lstStyle/>
          <a:p>
            <a:fld id="{251462FC-960E-4740-921F-B36862979F21}" type="datetime2">
              <a:rPr lang="en-US" smtClean="0"/>
              <a:t>Monday, December 4, 2023</a:t>
            </a:fld>
            <a:endParaRPr lang="en-US"/>
          </a:p>
        </p:txBody>
      </p:sp>
      <p:sp>
        <p:nvSpPr>
          <p:cNvPr id="6" name="Footer Placeholder 5">
            <a:extLst>
              <a:ext uri="{FF2B5EF4-FFF2-40B4-BE49-F238E27FC236}">
                <a16:creationId xmlns:a16="http://schemas.microsoft.com/office/drawing/2014/main" id="{8FFFAAE4-4F1E-15F4-571E-0CF1CF06E759}"/>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D9A94030-7F41-3E84-A9A9-47FD499AF9D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777525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355F2-91BE-4C2C-AD08-7D0013447F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425E57-07AB-37F1-B8C0-F359E92B46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DB79F8-FEC6-3AD9-9AB3-8804862AF8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EC76D4-2DB5-B6C2-B4E8-76DE77B070E8}"/>
              </a:ext>
            </a:extLst>
          </p:cNvPr>
          <p:cNvSpPr>
            <a:spLocks noGrp="1"/>
          </p:cNvSpPr>
          <p:nvPr>
            <p:ph type="dt" sz="half" idx="10"/>
          </p:nvPr>
        </p:nvSpPr>
        <p:spPr/>
        <p:txBody>
          <a:bodyPr/>
          <a:lstStyle/>
          <a:p>
            <a:fld id="{E50BC9E2-CB44-4C05-9BB5-496C18A241E0}" type="datetime2">
              <a:rPr lang="en-US" smtClean="0"/>
              <a:t>Monday, December 4, 2023</a:t>
            </a:fld>
            <a:endParaRPr lang="en-US"/>
          </a:p>
        </p:txBody>
      </p:sp>
      <p:sp>
        <p:nvSpPr>
          <p:cNvPr id="6" name="Footer Placeholder 5">
            <a:extLst>
              <a:ext uri="{FF2B5EF4-FFF2-40B4-BE49-F238E27FC236}">
                <a16:creationId xmlns:a16="http://schemas.microsoft.com/office/drawing/2014/main" id="{E1A4E959-BA7C-33EB-C3CD-56B9C68FB7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2F6DCD01-50C7-CC22-A255-32EC4DD6AE75}"/>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385668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D03146-EF41-6572-79CE-C514E52968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016469-1A2F-9FB5-E976-370918C49F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5B6D47-C082-CD6E-1960-8428700A30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6CB39B-5F4C-4A7E-9BE3-AAFD45576D16}" type="datetime2">
              <a:rPr lang="en-US" smtClean="0"/>
              <a:t>Monday, December 4, 2023</a:t>
            </a:fld>
            <a:endParaRPr lang="en-US" dirty="0"/>
          </a:p>
        </p:txBody>
      </p:sp>
      <p:sp>
        <p:nvSpPr>
          <p:cNvPr id="5" name="Footer Placeholder 4">
            <a:extLst>
              <a:ext uri="{FF2B5EF4-FFF2-40B4-BE49-F238E27FC236}">
                <a16:creationId xmlns:a16="http://schemas.microsoft.com/office/drawing/2014/main" id="{59CB89AC-ED87-D687-AFE9-168762604E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2F79E558-07BF-5500-860D-6DAD71C46F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63718838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1F77B6A-7F53-4B28-B73D-C8CC899AB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B90B1E-AA7E-5580-91AB-AC71E81B36F1}"/>
              </a:ext>
            </a:extLst>
          </p:cNvPr>
          <p:cNvSpPr>
            <a:spLocks noGrp="1"/>
          </p:cNvSpPr>
          <p:nvPr>
            <p:ph type="ctrTitle"/>
          </p:nvPr>
        </p:nvSpPr>
        <p:spPr>
          <a:xfrm>
            <a:off x="6726578" y="685680"/>
            <a:ext cx="4203323" cy="3596201"/>
          </a:xfrm>
        </p:spPr>
        <p:txBody>
          <a:bodyPr>
            <a:normAutofit/>
          </a:bodyPr>
          <a:lstStyle/>
          <a:p>
            <a:pPr algn="r"/>
            <a:r>
              <a:rPr lang="en-US" sz="5000" dirty="0">
                <a:solidFill>
                  <a:schemeClr val="bg1"/>
                </a:solidFill>
              </a:rPr>
              <a:t>GARMENT WORKER PRODUCTIVITY ANALYSIS</a:t>
            </a:r>
          </a:p>
        </p:txBody>
      </p:sp>
      <p:sp>
        <p:nvSpPr>
          <p:cNvPr id="3" name="Subtitle 2">
            <a:extLst>
              <a:ext uri="{FF2B5EF4-FFF2-40B4-BE49-F238E27FC236}">
                <a16:creationId xmlns:a16="http://schemas.microsoft.com/office/drawing/2014/main" id="{45034E8F-E6F9-5688-9BD7-66AE7774BC53}"/>
              </a:ext>
            </a:extLst>
          </p:cNvPr>
          <p:cNvSpPr>
            <a:spLocks noGrp="1"/>
          </p:cNvSpPr>
          <p:nvPr>
            <p:ph type="subTitle" idx="1"/>
          </p:nvPr>
        </p:nvSpPr>
        <p:spPr>
          <a:xfrm>
            <a:off x="6726578" y="4373955"/>
            <a:ext cx="4203323" cy="1143291"/>
          </a:xfrm>
        </p:spPr>
        <p:txBody>
          <a:bodyPr>
            <a:normAutofit lnSpcReduction="10000"/>
          </a:bodyPr>
          <a:lstStyle/>
          <a:p>
            <a:pPr algn="r"/>
            <a:r>
              <a:rPr lang="en-US" sz="2000" dirty="0">
                <a:solidFill>
                  <a:schemeClr val="bg1"/>
                </a:solidFill>
              </a:rPr>
              <a:t>DISCOVERING PATTERNS AND TRENDS</a:t>
            </a:r>
          </a:p>
          <a:p>
            <a:pPr algn="r"/>
            <a:endParaRPr lang="en-US" sz="2000" dirty="0">
              <a:solidFill>
                <a:schemeClr val="bg1"/>
              </a:solidFill>
            </a:endParaRPr>
          </a:p>
          <a:p>
            <a:pPr algn="r"/>
            <a:r>
              <a:rPr lang="en-US" sz="2000" dirty="0">
                <a:solidFill>
                  <a:schemeClr val="bg1"/>
                </a:solidFill>
              </a:rPr>
              <a:t>PRESENTER: LAKSHMI MOUNIKA B</a:t>
            </a:r>
          </a:p>
        </p:txBody>
      </p:sp>
      <p:grpSp>
        <p:nvGrpSpPr>
          <p:cNvPr id="12" name="Group 11">
            <a:extLst>
              <a:ext uri="{FF2B5EF4-FFF2-40B4-BE49-F238E27FC236}">
                <a16:creationId xmlns:a16="http://schemas.microsoft.com/office/drawing/2014/main" id="{2515629F-0D83-4A44-A125-CD50FC660A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013" y="1361348"/>
            <a:ext cx="4833902" cy="4258176"/>
            <a:chOff x="1674895" y="1345036"/>
            <a:chExt cx="5428610" cy="4210939"/>
          </a:xfrm>
        </p:grpSpPr>
        <p:sp>
          <p:nvSpPr>
            <p:cNvPr id="13" name="Rectangle 12">
              <a:extLst>
                <a:ext uri="{FF2B5EF4-FFF2-40B4-BE49-F238E27FC236}">
                  <a16:creationId xmlns:a16="http://schemas.microsoft.com/office/drawing/2014/main" id="{81A5080B-EAC4-4530-815C-DE8DACA09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4667345-04B5-4757-9CE0-969DC1DE5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Freeform: Shape 15">
            <a:extLst>
              <a:ext uri="{FF2B5EF4-FFF2-40B4-BE49-F238E27FC236}">
                <a16:creationId xmlns:a16="http://schemas.microsoft.com/office/drawing/2014/main" id="{F6E412EF-CF39-4C25-85B0-DB30B1B0A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18" name="Freeform: Shape 17">
            <a:extLst>
              <a:ext uri="{FF2B5EF4-FFF2-40B4-BE49-F238E27FC236}">
                <a16:creationId xmlns:a16="http://schemas.microsoft.com/office/drawing/2014/main" id="{E8DA6235-17F2-4C9E-88C6-C5D38D8D3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0" name="Rectangle 19">
            <a:extLst>
              <a:ext uri="{FF2B5EF4-FFF2-40B4-BE49-F238E27FC236}">
                <a16:creationId xmlns:a16="http://schemas.microsoft.com/office/drawing/2014/main" id="{B55DEF71-1741-4489-8E77-46FC5BAA6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2347B6D-A7CC-48EB-861F-917D0D61E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7A0A46D-CC9B-4E32-870A-7BC2DF940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6" name="Oval 25">
            <a:extLst>
              <a:ext uri="{FF2B5EF4-FFF2-40B4-BE49-F238E27FC236}">
                <a16:creationId xmlns:a16="http://schemas.microsoft.com/office/drawing/2014/main" id="{9178722E-1BD0-427E-BAAE-4F206DAB5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5" name="Video 4" descr="Row Of White Thread Rolls">
            <a:extLst>
              <a:ext uri="{FF2B5EF4-FFF2-40B4-BE49-F238E27FC236}">
                <a16:creationId xmlns:a16="http://schemas.microsoft.com/office/drawing/2014/main" id="{F63009EA-AC75-7C43-2B45-F83EDDF0256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1700022" y="2179549"/>
            <a:ext cx="4172845" cy="2340559"/>
          </a:xfrm>
          <a:prstGeom prst="rect">
            <a:avLst/>
          </a:prstGeom>
          <a:ln w="28575">
            <a:noFill/>
          </a:ln>
        </p:spPr>
      </p:pic>
      <p:sp>
        <p:nvSpPr>
          <p:cNvPr id="28" name="Graphic 212">
            <a:extLst>
              <a:ext uri="{FF2B5EF4-FFF2-40B4-BE49-F238E27FC236}">
                <a16:creationId xmlns:a16="http://schemas.microsoft.com/office/drawing/2014/main" id="{A753B935-E3DD-466D-BFAC-68E0BE02D0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79E6E5"/>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0" name="Graphic 212">
            <a:extLst>
              <a:ext uri="{FF2B5EF4-FFF2-40B4-BE49-F238E27FC236}">
                <a16:creationId xmlns:a16="http://schemas.microsoft.com/office/drawing/2014/main" id="{FB034F26-4148-4B59-B493-14D7A9A8B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79E6E5">
              <a:alpha val="30000"/>
            </a:srgb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2" name="Graphic 185">
            <a:extLst>
              <a:ext uri="{FF2B5EF4-FFF2-40B4-BE49-F238E27FC236}">
                <a16:creationId xmlns:a16="http://schemas.microsoft.com/office/drawing/2014/main" id="{5E6BB5FD-DB7B-4BE3-BA45-1EF042115E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33" name="Freeform: Shape 32">
              <a:extLst>
                <a:ext uri="{FF2B5EF4-FFF2-40B4-BE49-F238E27FC236}">
                  <a16:creationId xmlns:a16="http://schemas.microsoft.com/office/drawing/2014/main" id="{9929FF76-4B3A-4294-BE6E-B507B22D1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253C18A4-10CC-4E91-A8A2-D5368972A1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6356AC2F-73E0-44FD-B346-A209D274D3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95A85581-9712-414C-82D4-2FE96ACB2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1B0828F2-35E7-4424-8082-6C258B676E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437002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icky notes with question marks">
            <a:extLst>
              <a:ext uri="{FF2B5EF4-FFF2-40B4-BE49-F238E27FC236}">
                <a16:creationId xmlns:a16="http://schemas.microsoft.com/office/drawing/2014/main" id="{0E14F919-9A6D-DCB3-4EED-BFE6A7EF6BA5}"/>
              </a:ext>
            </a:extLst>
          </p:cNvPr>
          <p:cNvPicPr>
            <a:picLocks noChangeAspect="1"/>
          </p:cNvPicPr>
          <p:nvPr/>
        </p:nvPicPr>
        <p:blipFill rotWithShape="1">
          <a:blip r:embed="rId2"/>
          <a:srcRect l="4163" r="1719" b="-1"/>
          <a:stretch/>
        </p:blipFill>
        <p:spPr>
          <a:xfrm>
            <a:off x="2522358" y="10"/>
            <a:ext cx="9669642" cy="6857990"/>
          </a:xfrm>
          <a:prstGeom prst="rect">
            <a:avLst/>
          </a:prstGeom>
        </p:spPr>
      </p:pic>
      <p:sp>
        <p:nvSpPr>
          <p:cNvPr id="10" name="Rectangle 9">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72467EB-076D-A42D-CA0F-9E668C569682}"/>
              </a:ext>
            </a:extLst>
          </p:cNvPr>
          <p:cNvSpPr>
            <a:spLocks noGrp="1"/>
          </p:cNvSpPr>
          <p:nvPr>
            <p:ph type="title"/>
          </p:nvPr>
        </p:nvSpPr>
        <p:spPr>
          <a:xfrm>
            <a:off x="952228" y="743447"/>
            <a:ext cx="3973385" cy="3692028"/>
          </a:xfrm>
          <a:noFill/>
        </p:spPr>
        <p:txBody>
          <a:bodyPr vert="horz" lIns="91440" tIns="45720" rIns="91440" bIns="45720" rtlCol="0" anchor="b">
            <a:normAutofit/>
          </a:bodyPr>
          <a:lstStyle/>
          <a:p>
            <a:r>
              <a:rPr lang="en-US" sz="5200"/>
              <a:t>QUESTIONS?</a:t>
            </a:r>
          </a:p>
        </p:txBody>
      </p:sp>
    </p:spTree>
    <p:extLst>
      <p:ext uri="{BB962C8B-B14F-4D97-AF65-F5344CB8AC3E}">
        <p14:creationId xmlns:p14="http://schemas.microsoft.com/office/powerpoint/2010/main" val="2045376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8CBDD6-4C82-9E9A-EF50-BE5A9310669C}"/>
              </a:ext>
            </a:extLst>
          </p:cNvPr>
          <p:cNvSpPr>
            <a:spLocks noGrp="1"/>
          </p:cNvSpPr>
          <p:nvPr>
            <p:ph type="title"/>
          </p:nvPr>
        </p:nvSpPr>
        <p:spPr>
          <a:xfrm>
            <a:off x="987689" y="3071183"/>
            <a:ext cx="9910296" cy="2590027"/>
          </a:xfrm>
        </p:spPr>
        <p:txBody>
          <a:bodyPr vert="horz" lIns="91440" tIns="45720" rIns="91440" bIns="45720" rtlCol="0" anchor="t">
            <a:normAutofit/>
          </a:bodyPr>
          <a:lstStyle/>
          <a:p>
            <a:r>
              <a:rPr lang="en-US" sz="8000" kern="1200" dirty="0">
                <a:solidFill>
                  <a:schemeClr val="tx1"/>
                </a:solidFill>
                <a:latin typeface="+mj-lt"/>
                <a:ea typeface="+mj-ea"/>
                <a:cs typeface="+mj-cs"/>
              </a:rPr>
              <a:t>THANK YOU</a:t>
            </a:r>
            <a:br>
              <a:rPr lang="en-US" sz="8000" kern="1200" dirty="0">
                <a:solidFill>
                  <a:schemeClr val="tx1"/>
                </a:solidFill>
                <a:latin typeface="+mj-lt"/>
                <a:ea typeface="+mj-ea"/>
                <a:cs typeface="+mj-cs"/>
              </a:rPr>
            </a:br>
            <a:r>
              <a:rPr lang="en-US" sz="8000" kern="1200" dirty="0">
                <a:solidFill>
                  <a:schemeClr val="tx1"/>
                </a:solidFill>
                <a:latin typeface="+mj-lt"/>
                <a:ea typeface="+mj-ea"/>
                <a:cs typeface="+mj-cs"/>
              </a:rPr>
              <a:t> </a:t>
            </a:r>
          </a:p>
        </p:txBody>
      </p:sp>
      <p:sp>
        <p:nvSpPr>
          <p:cNvPr id="15" name="Rectangle 14">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1687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843EB3-71A8-0159-72E7-3D41BF80B2DB}"/>
              </a:ext>
            </a:extLst>
          </p:cNvPr>
          <p:cNvSpPr>
            <a:spLocks noGrp="1"/>
          </p:cNvSpPr>
          <p:nvPr>
            <p:ph type="title"/>
          </p:nvPr>
        </p:nvSpPr>
        <p:spPr>
          <a:xfrm>
            <a:off x="589560" y="856180"/>
            <a:ext cx="4560584" cy="1128068"/>
          </a:xfrm>
        </p:spPr>
        <p:txBody>
          <a:bodyPr anchor="ctr">
            <a:normAutofit/>
          </a:bodyPr>
          <a:lstStyle/>
          <a:p>
            <a:r>
              <a:rPr lang="en-US" sz="4000"/>
              <a:t>INTRODUCTION</a:t>
            </a:r>
          </a:p>
        </p:txBody>
      </p:sp>
      <p:grpSp>
        <p:nvGrpSpPr>
          <p:cNvPr id="18" name="Group 17">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9" name="Rectangle 18">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F43E30C-FDC6-4F00-9FBD-E87317414F43}"/>
              </a:ext>
            </a:extLst>
          </p:cNvPr>
          <p:cNvSpPr>
            <a:spLocks noGrp="1"/>
          </p:cNvSpPr>
          <p:nvPr>
            <p:ph idx="1"/>
          </p:nvPr>
        </p:nvSpPr>
        <p:spPr>
          <a:xfrm>
            <a:off x="590719" y="2330505"/>
            <a:ext cx="4559425" cy="3979585"/>
          </a:xfrm>
        </p:spPr>
        <p:txBody>
          <a:bodyPr anchor="ctr">
            <a:normAutofit/>
          </a:bodyPr>
          <a:lstStyle/>
          <a:p>
            <a:r>
              <a:rPr lang="en-US" sz="1900" b="1" u="sng" dirty="0"/>
              <a:t>OBJECTIVE: </a:t>
            </a:r>
            <a:r>
              <a:rPr lang="en-US" sz="1900" dirty="0"/>
              <a:t>Explore various factors that significantly influence garment worker’s productivity. Uncover patterns and relationships that provide valuable insights into the dynamics of the industry.</a:t>
            </a:r>
          </a:p>
          <a:p>
            <a:r>
              <a:rPr lang="en-US" sz="1900" b="1" u="sng" dirty="0"/>
              <a:t>PURPOSE OF ANALYSIS: </a:t>
            </a:r>
            <a:r>
              <a:rPr lang="en-US" sz="1900" dirty="0"/>
              <a:t>To gain a comprehensive understanding of the key determinants affecting the productivity of garment workers. By exploring factors such as idle time, idle men, overtime, and incentives, we aim to identify their impact on the actual productivity levels of the workforce.</a:t>
            </a:r>
          </a:p>
          <a:p>
            <a:endParaRPr lang="en-US" sz="1900" dirty="0"/>
          </a:p>
        </p:txBody>
      </p:sp>
      <p:sp>
        <p:nvSpPr>
          <p:cNvPr id="24" name="Rectangle 23">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hite puzzle with one red piece">
            <a:extLst>
              <a:ext uri="{FF2B5EF4-FFF2-40B4-BE49-F238E27FC236}">
                <a16:creationId xmlns:a16="http://schemas.microsoft.com/office/drawing/2014/main" id="{3A44848D-43BD-DA25-4F35-85F130F80507}"/>
              </a:ext>
            </a:extLst>
          </p:cNvPr>
          <p:cNvPicPr>
            <a:picLocks noChangeAspect="1"/>
          </p:cNvPicPr>
          <p:nvPr/>
        </p:nvPicPr>
        <p:blipFill rotWithShape="1">
          <a:blip r:embed="rId3"/>
          <a:srcRect l="21736" r="20238" b="2"/>
          <a:stretch/>
        </p:blipFill>
        <p:spPr>
          <a:xfrm>
            <a:off x="5977788" y="799352"/>
            <a:ext cx="5425410" cy="5259296"/>
          </a:xfrm>
          <a:prstGeom prst="rect">
            <a:avLst/>
          </a:prstGeom>
        </p:spPr>
      </p:pic>
    </p:spTree>
    <p:extLst>
      <p:ext uri="{BB962C8B-B14F-4D97-AF65-F5344CB8AC3E}">
        <p14:creationId xmlns:p14="http://schemas.microsoft.com/office/powerpoint/2010/main" val="8405753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61E1B7-AFA0-7A07-9225-CAC29264099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kern="1200">
                <a:solidFill>
                  <a:srgbClr val="FFFFFF"/>
                </a:solidFill>
                <a:latin typeface="+mj-lt"/>
                <a:ea typeface="+mj-ea"/>
                <a:cs typeface="+mj-cs"/>
              </a:rPr>
              <a:t>ACTUAL VS TARGETED PRODUCTIVITY OVER TIME</a:t>
            </a:r>
          </a:p>
        </p:txBody>
      </p:sp>
      <p:pic>
        <p:nvPicPr>
          <p:cNvPr id="5" name="Content Placeholder 4" descr="A graph with blue and orange lines&#10;&#10;Description automatically generated">
            <a:extLst>
              <a:ext uri="{FF2B5EF4-FFF2-40B4-BE49-F238E27FC236}">
                <a16:creationId xmlns:a16="http://schemas.microsoft.com/office/drawing/2014/main" id="{C1FEC7E0-E9D5-FC74-18F4-20F94FCEEA78}"/>
              </a:ext>
            </a:extLst>
          </p:cNvPr>
          <p:cNvPicPr>
            <a:picLocks noGrp="1" noChangeAspect="1"/>
          </p:cNvPicPr>
          <p:nvPr>
            <p:ph idx="1"/>
          </p:nvPr>
        </p:nvPicPr>
        <p:blipFill>
          <a:blip r:embed="rId2"/>
          <a:stretch>
            <a:fillRect/>
          </a:stretch>
        </p:blipFill>
        <p:spPr>
          <a:xfrm>
            <a:off x="4038600" y="1207949"/>
            <a:ext cx="7188199" cy="4438713"/>
          </a:xfrm>
          <a:prstGeom prst="rect">
            <a:avLst/>
          </a:prstGeom>
        </p:spPr>
      </p:pic>
    </p:spTree>
    <p:extLst>
      <p:ext uri="{BB962C8B-B14F-4D97-AF65-F5344CB8AC3E}">
        <p14:creationId xmlns:p14="http://schemas.microsoft.com/office/powerpoint/2010/main" val="727203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CBD82-EAF6-2170-4363-CAD8328CDC1E}"/>
              </a:ext>
            </a:extLst>
          </p:cNvPr>
          <p:cNvSpPr>
            <a:spLocks noGrp="1"/>
          </p:cNvSpPr>
          <p:nvPr>
            <p:ph type="title"/>
          </p:nvPr>
        </p:nvSpPr>
        <p:spPr/>
        <p:txBody>
          <a:bodyPr/>
          <a:lstStyle/>
          <a:p>
            <a:r>
              <a:rPr lang="en-US"/>
              <a:t>RESEARCH QUESTIONS</a:t>
            </a:r>
            <a:endParaRPr lang="en-US" dirty="0"/>
          </a:p>
        </p:txBody>
      </p:sp>
      <p:graphicFrame>
        <p:nvGraphicFramePr>
          <p:cNvPr id="5" name="Content Placeholder 2">
            <a:extLst>
              <a:ext uri="{FF2B5EF4-FFF2-40B4-BE49-F238E27FC236}">
                <a16:creationId xmlns:a16="http://schemas.microsoft.com/office/drawing/2014/main" id="{5EFB79BB-D09A-E5E4-54B3-7290AECDF90A}"/>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3897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AF78AB-6AFD-1F3A-287D-EF91E511875B}"/>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5100"/>
              <a:t>IMPACT OF OVERTIME AND INCENTIVE</a:t>
            </a:r>
          </a:p>
        </p:txBody>
      </p:sp>
      <p:sp>
        <p:nvSpPr>
          <p:cNvPr id="34"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graph showing the difference between incentive and actual productivity&#10;&#10;Description automatically generated">
            <a:extLst>
              <a:ext uri="{FF2B5EF4-FFF2-40B4-BE49-F238E27FC236}">
                <a16:creationId xmlns:a16="http://schemas.microsoft.com/office/drawing/2014/main" id="{C2600813-348A-698F-1C52-AF1F059A24DF}"/>
              </a:ext>
            </a:extLst>
          </p:cNvPr>
          <p:cNvPicPr>
            <a:picLocks noGrp="1" noChangeAspect="1"/>
          </p:cNvPicPr>
          <p:nvPr>
            <p:ph idx="1"/>
          </p:nvPr>
        </p:nvPicPr>
        <p:blipFill>
          <a:blip r:embed="rId2"/>
          <a:stretch>
            <a:fillRect/>
          </a:stretch>
        </p:blipFill>
        <p:spPr>
          <a:xfrm>
            <a:off x="6093701" y="2810912"/>
            <a:ext cx="5614416" cy="3466901"/>
          </a:xfrm>
          <a:prstGeom prst="rect">
            <a:avLst/>
          </a:prstGeom>
        </p:spPr>
      </p:pic>
      <p:pic>
        <p:nvPicPr>
          <p:cNvPr id="8" name="Picture 7" descr="A graph showing a line of time and actual productivity&#10;&#10;Description automatically generated with medium confidence">
            <a:extLst>
              <a:ext uri="{FF2B5EF4-FFF2-40B4-BE49-F238E27FC236}">
                <a16:creationId xmlns:a16="http://schemas.microsoft.com/office/drawing/2014/main" id="{60027A78-413D-2F79-7D31-356690B119D1}"/>
              </a:ext>
            </a:extLst>
          </p:cNvPr>
          <p:cNvPicPr>
            <a:picLocks noChangeAspect="1"/>
          </p:cNvPicPr>
          <p:nvPr/>
        </p:nvPicPr>
        <p:blipFill>
          <a:blip r:embed="rId3"/>
          <a:stretch>
            <a:fillRect/>
          </a:stretch>
        </p:blipFill>
        <p:spPr>
          <a:xfrm>
            <a:off x="239643" y="2810911"/>
            <a:ext cx="5614416" cy="3466901"/>
          </a:xfrm>
          <a:prstGeom prst="rect">
            <a:avLst/>
          </a:prstGeom>
        </p:spPr>
      </p:pic>
    </p:spTree>
    <p:extLst>
      <p:ext uri="{BB962C8B-B14F-4D97-AF65-F5344CB8AC3E}">
        <p14:creationId xmlns:p14="http://schemas.microsoft.com/office/powerpoint/2010/main" val="2959813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F7247BF-EEF6-9CC0-A152-6995ECA1E82B}"/>
              </a:ext>
            </a:extLst>
          </p:cNvPr>
          <p:cNvSpPr>
            <a:spLocks noGrp="1"/>
          </p:cNvSpPr>
          <p:nvPr>
            <p:ph type="title"/>
          </p:nvPr>
        </p:nvSpPr>
        <p:spPr>
          <a:xfrm>
            <a:off x="630936" y="457200"/>
            <a:ext cx="4343400" cy="1929384"/>
          </a:xfrm>
        </p:spPr>
        <p:txBody>
          <a:bodyPr vert="horz" lIns="91440" tIns="45720" rIns="91440" bIns="45720" rtlCol="0" anchor="ctr">
            <a:normAutofit/>
          </a:bodyPr>
          <a:lstStyle/>
          <a:p>
            <a:r>
              <a:rPr lang="en-US"/>
              <a:t>OPTIMUM CONDITIONS FOR EFFICIENCY</a:t>
            </a:r>
          </a:p>
        </p:txBody>
      </p:sp>
      <p:sp>
        <p:nvSpPr>
          <p:cNvPr id="73"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ontent Placeholder 33">
            <a:extLst>
              <a:ext uri="{FF2B5EF4-FFF2-40B4-BE49-F238E27FC236}">
                <a16:creationId xmlns:a16="http://schemas.microsoft.com/office/drawing/2014/main" id="{EC04CDD7-D799-0F25-63E9-2FF86D26C453}"/>
              </a:ext>
            </a:extLst>
          </p:cNvPr>
          <p:cNvSpPr>
            <a:spLocks noGrp="1"/>
          </p:cNvSpPr>
          <p:nvPr>
            <p:ph idx="1"/>
          </p:nvPr>
        </p:nvSpPr>
        <p:spPr>
          <a:xfrm>
            <a:off x="5541263" y="457200"/>
            <a:ext cx="6007608" cy="1929384"/>
          </a:xfrm>
        </p:spPr>
        <p:txBody>
          <a:bodyPr anchor="ctr">
            <a:normAutofit/>
          </a:bodyPr>
          <a:lstStyle/>
          <a:p>
            <a:r>
              <a:rPr lang="en-US" sz="2200"/>
              <a:t>SWEET SPOT OF OVERTIME IS AROUND 5000-7000 HOURS PER QUARTER.</a:t>
            </a:r>
          </a:p>
          <a:p>
            <a:endParaRPr lang="en-US" sz="2200"/>
          </a:p>
        </p:txBody>
      </p:sp>
      <p:pic>
        <p:nvPicPr>
          <p:cNvPr id="16" name="Picture 15" descr="A graph showing a line graph&#10;&#10;Description automatically generated with medium confidence">
            <a:extLst>
              <a:ext uri="{FF2B5EF4-FFF2-40B4-BE49-F238E27FC236}">
                <a16:creationId xmlns:a16="http://schemas.microsoft.com/office/drawing/2014/main" id="{9FC6AFDC-FC04-336D-AA02-67A3DA516E4F}"/>
              </a:ext>
            </a:extLst>
          </p:cNvPr>
          <p:cNvPicPr>
            <a:picLocks noChangeAspect="1"/>
          </p:cNvPicPr>
          <p:nvPr/>
        </p:nvPicPr>
        <p:blipFill>
          <a:blip r:embed="rId2"/>
          <a:stretch>
            <a:fillRect/>
          </a:stretch>
        </p:blipFill>
        <p:spPr>
          <a:xfrm>
            <a:off x="6365569" y="2783137"/>
            <a:ext cx="5468112" cy="3376559"/>
          </a:xfrm>
          <a:prstGeom prst="rect">
            <a:avLst/>
          </a:prstGeom>
        </p:spPr>
      </p:pic>
      <p:pic>
        <p:nvPicPr>
          <p:cNvPr id="18" name="Picture 17" descr="A graph showing a plot of time&#10;&#10;Description automatically generated">
            <a:extLst>
              <a:ext uri="{FF2B5EF4-FFF2-40B4-BE49-F238E27FC236}">
                <a16:creationId xmlns:a16="http://schemas.microsoft.com/office/drawing/2014/main" id="{7915E652-B87A-4450-4B34-E01CCF4476F8}"/>
              </a:ext>
            </a:extLst>
          </p:cNvPr>
          <p:cNvPicPr>
            <a:picLocks noChangeAspect="1"/>
          </p:cNvPicPr>
          <p:nvPr/>
        </p:nvPicPr>
        <p:blipFill>
          <a:blip r:embed="rId3"/>
          <a:stretch>
            <a:fillRect/>
          </a:stretch>
        </p:blipFill>
        <p:spPr>
          <a:xfrm>
            <a:off x="358319" y="2783136"/>
            <a:ext cx="5468112" cy="3376559"/>
          </a:xfrm>
          <a:prstGeom prst="rect">
            <a:avLst/>
          </a:prstGeom>
        </p:spPr>
      </p:pic>
    </p:spTree>
    <p:extLst>
      <p:ext uri="{BB962C8B-B14F-4D97-AF65-F5344CB8AC3E}">
        <p14:creationId xmlns:p14="http://schemas.microsoft.com/office/powerpoint/2010/main" val="2758106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D55CA618-78A6-47F6-B865-E9315164F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41" name="Straight Connector 40">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Rectangle 31">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5BF0C0-0D62-0F99-3F51-54453017DF21}"/>
              </a:ext>
            </a:extLst>
          </p:cNvPr>
          <p:cNvSpPr>
            <a:spLocks noGrp="1"/>
          </p:cNvSpPr>
          <p:nvPr>
            <p:ph type="title"/>
          </p:nvPr>
        </p:nvSpPr>
        <p:spPr>
          <a:xfrm>
            <a:off x="1060232" y="3941205"/>
            <a:ext cx="10071536" cy="929750"/>
          </a:xfrm>
        </p:spPr>
        <p:txBody>
          <a:bodyPr vert="horz" lIns="91440" tIns="45720" rIns="91440" bIns="45720" rtlCol="0" anchor="b">
            <a:normAutofit/>
          </a:bodyPr>
          <a:lstStyle/>
          <a:p>
            <a:pPr algn="ctr"/>
            <a:r>
              <a:rPr lang="en-US" sz="5200"/>
              <a:t>IMPACT OF IDLE TIME AND IDLE MEN</a:t>
            </a:r>
          </a:p>
        </p:txBody>
      </p:sp>
      <p:pic>
        <p:nvPicPr>
          <p:cNvPr id="4" name="Picture 3" descr="A graph of a plot of men and women&#10;&#10;Description automatically generated with medium confidence">
            <a:extLst>
              <a:ext uri="{FF2B5EF4-FFF2-40B4-BE49-F238E27FC236}">
                <a16:creationId xmlns:a16="http://schemas.microsoft.com/office/drawing/2014/main" id="{45CF6206-9235-4142-C6F5-C9BA93B084F5}"/>
              </a:ext>
            </a:extLst>
          </p:cNvPr>
          <p:cNvPicPr>
            <a:picLocks noChangeAspect="1"/>
          </p:cNvPicPr>
          <p:nvPr/>
        </p:nvPicPr>
        <p:blipFill rotWithShape="1">
          <a:blip r:embed="rId2"/>
          <a:srcRect r="15646" b="-3"/>
          <a:stretch/>
        </p:blipFill>
        <p:spPr>
          <a:xfrm>
            <a:off x="1384014" y="671201"/>
            <a:ext cx="4096996" cy="2999232"/>
          </a:xfrm>
          <a:prstGeom prst="rect">
            <a:avLst/>
          </a:prstGeom>
        </p:spPr>
      </p:pic>
      <p:pic>
        <p:nvPicPr>
          <p:cNvPr id="6" name="Picture 5" descr="A graph showing the difference between an idle time and an actual productivity&#10;&#10;Description automatically generated">
            <a:extLst>
              <a:ext uri="{FF2B5EF4-FFF2-40B4-BE49-F238E27FC236}">
                <a16:creationId xmlns:a16="http://schemas.microsoft.com/office/drawing/2014/main" id="{EE61517F-23D2-723E-0FBE-DA4D9C002590}"/>
              </a:ext>
            </a:extLst>
          </p:cNvPr>
          <p:cNvPicPr>
            <a:picLocks noChangeAspect="1"/>
          </p:cNvPicPr>
          <p:nvPr/>
        </p:nvPicPr>
        <p:blipFill rotWithShape="1">
          <a:blip r:embed="rId3"/>
          <a:srcRect r="15717"/>
          <a:stretch/>
        </p:blipFill>
        <p:spPr>
          <a:xfrm>
            <a:off x="6714559" y="671201"/>
            <a:ext cx="4093672" cy="2999232"/>
          </a:xfrm>
          <a:prstGeom prst="rect">
            <a:avLst/>
          </a:prstGeom>
        </p:spPr>
      </p:pic>
    </p:spTree>
    <p:extLst>
      <p:ext uri="{BB962C8B-B14F-4D97-AF65-F5344CB8AC3E}">
        <p14:creationId xmlns:p14="http://schemas.microsoft.com/office/powerpoint/2010/main" val="3088791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149FB5C3-7336-4FE0-A30C-CC0A3646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19A6B5CE-CB1D-48EE-8B43-E952235C83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55" name="Rectangle 54">
              <a:extLst>
                <a:ext uri="{FF2B5EF4-FFF2-40B4-BE49-F238E27FC236}">
                  <a16:creationId xmlns:a16="http://schemas.microsoft.com/office/drawing/2014/main" id="{E3F3EAA5-4E15-400B-BBA3-82B3F49A21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72BA2E40-BE9B-4C54-9CDD-40EE804CC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Rectangle 57">
            <a:extLst>
              <a:ext uri="{FF2B5EF4-FFF2-40B4-BE49-F238E27FC236}">
                <a16:creationId xmlns:a16="http://schemas.microsoft.com/office/drawing/2014/main" id="{0DA909B4-15FF-46A6-8A7F-7AEF977FE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517897"/>
            <a:ext cx="11111729" cy="58579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F885E176-70C4-1132-E1FE-B669A530794E}"/>
              </a:ext>
            </a:extLst>
          </p:cNvPr>
          <p:cNvSpPr>
            <a:spLocks noGrp="1"/>
          </p:cNvSpPr>
          <p:nvPr>
            <p:ph type="title"/>
          </p:nvPr>
        </p:nvSpPr>
        <p:spPr>
          <a:xfrm>
            <a:off x="1057025" y="922644"/>
            <a:ext cx="5040285" cy="1169585"/>
          </a:xfrm>
        </p:spPr>
        <p:txBody>
          <a:bodyPr vert="horz" lIns="91440" tIns="45720" rIns="91440" bIns="45720" rtlCol="0" anchor="b">
            <a:normAutofit/>
          </a:bodyPr>
          <a:lstStyle/>
          <a:p>
            <a:r>
              <a:rPr lang="en-US" sz="3700"/>
              <a:t>POTENTIAL PRODUCTIVITY GAIN</a:t>
            </a:r>
          </a:p>
        </p:txBody>
      </p:sp>
      <p:sp>
        <p:nvSpPr>
          <p:cNvPr id="60" name="Rectangle 59">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55714" y="2263365"/>
            <a:ext cx="49377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773C61F-1291-0FE2-78DE-92A46DA4B9DB}"/>
              </a:ext>
            </a:extLst>
          </p:cNvPr>
          <p:cNvSpPr txBox="1"/>
          <p:nvPr/>
        </p:nvSpPr>
        <p:spPr>
          <a:xfrm>
            <a:off x="1055715" y="2508105"/>
            <a:ext cx="5040285" cy="3632493"/>
          </a:xfrm>
          <a:prstGeom prst="rect">
            <a:avLst/>
          </a:prstGeom>
        </p:spPr>
        <p:txBody>
          <a:bodyPr vert="horz" lIns="91440" tIns="45720" rIns="91440" bIns="45720" rtlCol="0" anchor="ctr">
            <a:normAutofit/>
          </a:bodyPr>
          <a:lstStyle/>
          <a:p>
            <a:pPr marL="285750" indent="-228600">
              <a:lnSpc>
                <a:spcPct val="90000"/>
              </a:lnSpc>
              <a:spcAft>
                <a:spcPts val="600"/>
              </a:spcAft>
              <a:buFont typeface="Arial" panose="020B0604020202020204" pitchFamily="34" charset="0"/>
              <a:buChar char="•"/>
            </a:pPr>
            <a:r>
              <a:rPr lang="en-US" sz="2000"/>
              <a:t>IF IDLE_TIME WAS REDUCED TO ZERO. THERE WOULD HAVE BEEN A 19% BOOST IN THE PRODUCTIVITY.</a:t>
            </a:r>
          </a:p>
          <a:p>
            <a:pPr marL="285750" indent="-228600">
              <a:lnSpc>
                <a:spcPct val="90000"/>
              </a:lnSpc>
              <a:spcAft>
                <a:spcPts val="600"/>
              </a:spcAft>
              <a:buFont typeface="Arial" panose="020B0604020202020204" pitchFamily="34" charset="0"/>
              <a:buChar char="•"/>
            </a:pPr>
            <a:endParaRPr lang="en-US" sz="2000" dirty="0"/>
          </a:p>
        </p:txBody>
      </p:sp>
      <p:pic>
        <p:nvPicPr>
          <p:cNvPr id="6" name="Picture 5" descr="A graph showing a line between an idle time and an idle time&#10;&#10;Description automatically generated">
            <a:extLst>
              <a:ext uri="{FF2B5EF4-FFF2-40B4-BE49-F238E27FC236}">
                <a16:creationId xmlns:a16="http://schemas.microsoft.com/office/drawing/2014/main" id="{233CB394-DE7A-A422-D6F6-1A5FF8BA158E}"/>
              </a:ext>
            </a:extLst>
          </p:cNvPr>
          <p:cNvPicPr>
            <a:picLocks noChangeAspect="1"/>
          </p:cNvPicPr>
          <p:nvPr/>
        </p:nvPicPr>
        <p:blipFill>
          <a:blip r:embed="rId2"/>
          <a:stretch>
            <a:fillRect/>
          </a:stretch>
        </p:blipFill>
        <p:spPr>
          <a:xfrm>
            <a:off x="7051208" y="774285"/>
            <a:ext cx="4180037" cy="2581173"/>
          </a:xfrm>
          <a:prstGeom prst="rect">
            <a:avLst/>
          </a:prstGeom>
        </p:spPr>
      </p:pic>
      <p:pic>
        <p:nvPicPr>
          <p:cNvPr id="3" name="Picture 2" descr="A graph showing the difference between an individual and an individual&#10;&#10;Description automatically generated">
            <a:extLst>
              <a:ext uri="{FF2B5EF4-FFF2-40B4-BE49-F238E27FC236}">
                <a16:creationId xmlns:a16="http://schemas.microsoft.com/office/drawing/2014/main" id="{52A5FB45-EADF-9358-32EB-4005E34C83B2}"/>
              </a:ext>
            </a:extLst>
          </p:cNvPr>
          <p:cNvPicPr>
            <a:picLocks noChangeAspect="1"/>
          </p:cNvPicPr>
          <p:nvPr/>
        </p:nvPicPr>
        <p:blipFill>
          <a:blip r:embed="rId3"/>
          <a:stretch>
            <a:fillRect/>
          </a:stretch>
        </p:blipFill>
        <p:spPr>
          <a:xfrm>
            <a:off x="7051208" y="3575074"/>
            <a:ext cx="4180037" cy="2581173"/>
          </a:xfrm>
          <a:prstGeom prst="rect">
            <a:avLst/>
          </a:prstGeom>
        </p:spPr>
      </p:pic>
    </p:spTree>
    <p:extLst>
      <p:ext uri="{BB962C8B-B14F-4D97-AF65-F5344CB8AC3E}">
        <p14:creationId xmlns:p14="http://schemas.microsoft.com/office/powerpoint/2010/main" val="34616606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unlit desk">
            <a:extLst>
              <a:ext uri="{FF2B5EF4-FFF2-40B4-BE49-F238E27FC236}">
                <a16:creationId xmlns:a16="http://schemas.microsoft.com/office/drawing/2014/main" id="{D605B201-8EEC-6B6E-BA5D-FE58C88B78BD}"/>
              </a:ext>
            </a:extLst>
          </p:cNvPr>
          <p:cNvPicPr>
            <a:picLocks noChangeAspect="1"/>
          </p:cNvPicPr>
          <p:nvPr/>
        </p:nvPicPr>
        <p:blipFill rotWithShape="1">
          <a:blip r:embed="rId2"/>
          <a:srcRect r="5882" b="-1"/>
          <a:stretch/>
        </p:blipFill>
        <p:spPr>
          <a:xfrm>
            <a:off x="2522356" y="10"/>
            <a:ext cx="9669642" cy="6857990"/>
          </a:xfrm>
          <a:prstGeom prst="rect">
            <a:avLst/>
          </a:prstGeom>
        </p:spPr>
      </p:pic>
      <p:sp>
        <p:nvSpPr>
          <p:cNvPr id="21" name="Rectangle 2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7BF54C5-5AE9-F328-C4B5-5971F9D12344}"/>
              </a:ext>
            </a:extLst>
          </p:cNvPr>
          <p:cNvSpPr>
            <a:spLocks noGrp="1"/>
          </p:cNvSpPr>
          <p:nvPr>
            <p:ph type="title"/>
          </p:nvPr>
        </p:nvSpPr>
        <p:spPr>
          <a:xfrm>
            <a:off x="838197" y="0"/>
            <a:ext cx="3822189" cy="1899912"/>
          </a:xfrm>
        </p:spPr>
        <p:txBody>
          <a:bodyPr>
            <a:normAutofit/>
          </a:bodyPr>
          <a:lstStyle/>
          <a:p>
            <a:r>
              <a:rPr lang="en-US" sz="4000" dirty="0"/>
              <a:t>SUGGESTIONS</a:t>
            </a:r>
          </a:p>
        </p:txBody>
      </p:sp>
      <p:sp>
        <p:nvSpPr>
          <p:cNvPr id="3" name="Content Placeholder 2">
            <a:extLst>
              <a:ext uri="{FF2B5EF4-FFF2-40B4-BE49-F238E27FC236}">
                <a16:creationId xmlns:a16="http://schemas.microsoft.com/office/drawing/2014/main" id="{8A828068-E21C-502A-37AD-097EADD74935}"/>
              </a:ext>
            </a:extLst>
          </p:cNvPr>
          <p:cNvSpPr>
            <a:spLocks noGrp="1"/>
          </p:cNvSpPr>
          <p:nvPr>
            <p:ph idx="1"/>
          </p:nvPr>
        </p:nvSpPr>
        <p:spPr>
          <a:xfrm>
            <a:off x="838200" y="1653916"/>
            <a:ext cx="6444727" cy="4660823"/>
          </a:xfrm>
        </p:spPr>
        <p:txBody>
          <a:bodyPr>
            <a:noAutofit/>
          </a:bodyPr>
          <a:lstStyle/>
          <a:p>
            <a:r>
              <a:rPr lang="en-US" sz="1600" b="0" i="0" dirty="0">
                <a:effectLst/>
              </a:rPr>
              <a:t>Overtime:</a:t>
            </a:r>
          </a:p>
          <a:p>
            <a:pPr lvl="1"/>
            <a:r>
              <a:rPr lang="en-US" sz="1200" b="0" i="0" dirty="0">
                <a:effectLst/>
              </a:rPr>
              <a:t>Implement overtime limits between 5000-7000 hours per quarter to balance motivation and fatigue</a:t>
            </a:r>
          </a:p>
          <a:p>
            <a:pPr lvl="1"/>
            <a:r>
              <a:rPr lang="en-US" sz="1200" b="0" i="0" dirty="0">
                <a:effectLst/>
              </a:rPr>
              <a:t>Schedule overtime during periods of high demand and adequately staff during regular hours</a:t>
            </a:r>
          </a:p>
          <a:p>
            <a:pPr lvl="1"/>
            <a:r>
              <a:rPr lang="en-US" sz="1200" b="0" i="0" dirty="0">
                <a:effectLst/>
              </a:rPr>
              <a:t>Provide ergonomic equipment and frequent breaks to mitigate exhaustion</a:t>
            </a:r>
          </a:p>
          <a:p>
            <a:r>
              <a:rPr lang="en-US" sz="1600" b="0" i="0" dirty="0">
                <a:effectLst/>
              </a:rPr>
              <a:t>Incentives:</a:t>
            </a:r>
          </a:p>
          <a:p>
            <a:pPr lvl="1"/>
            <a:r>
              <a:rPr lang="en-US" sz="1200" b="0" i="0" dirty="0">
                <a:effectLst/>
              </a:rPr>
              <a:t>Expand monetary incentive programs up to 98 points to maximize productivity</a:t>
            </a:r>
          </a:p>
          <a:p>
            <a:pPr lvl="1"/>
            <a:r>
              <a:rPr lang="en-US" sz="1200" b="0" i="0" dirty="0">
                <a:effectLst/>
              </a:rPr>
              <a:t>Set clear metrics aligning bonus payouts to throughput and efficiency</a:t>
            </a:r>
          </a:p>
          <a:p>
            <a:pPr lvl="1"/>
            <a:r>
              <a:rPr lang="en-US" sz="1200" b="0" i="0" dirty="0">
                <a:effectLst/>
              </a:rPr>
              <a:t>Consider non-cash rewards alongside financial incentives</a:t>
            </a:r>
          </a:p>
          <a:p>
            <a:r>
              <a:rPr lang="en-US" sz="1600" b="0" i="0" dirty="0">
                <a:effectLst/>
              </a:rPr>
              <a:t>Idle Time:</a:t>
            </a:r>
          </a:p>
          <a:p>
            <a:pPr lvl="1"/>
            <a:r>
              <a:rPr lang="en-US" sz="1200" b="0" i="0" dirty="0">
                <a:effectLst/>
              </a:rPr>
              <a:t>Re-engineer processes and resources to minimize workflow disruptions</a:t>
            </a:r>
          </a:p>
          <a:p>
            <a:pPr lvl="1"/>
            <a:r>
              <a:rPr lang="en-US" sz="1200" b="0" i="0" dirty="0">
                <a:effectLst/>
              </a:rPr>
              <a:t>Cross-train employees to enable flexible redeployment when bottlenecks arise</a:t>
            </a:r>
          </a:p>
          <a:p>
            <a:pPr lvl="1"/>
            <a:r>
              <a:rPr lang="en-US" sz="1200" b="0" i="0" dirty="0">
                <a:effectLst/>
              </a:rPr>
              <a:t>Improve visibility through digital dashboards on current utilization and capacity</a:t>
            </a:r>
          </a:p>
          <a:p>
            <a:r>
              <a:rPr lang="en-US" sz="1600" b="0" i="0" dirty="0">
                <a:effectLst/>
              </a:rPr>
              <a:t>Idle Men:</a:t>
            </a:r>
          </a:p>
          <a:p>
            <a:pPr lvl="1"/>
            <a:r>
              <a:rPr lang="en-US" sz="1200" b="0" i="0" dirty="0">
                <a:effectLst/>
              </a:rPr>
              <a:t>Right size staffing levels to closely match demand forecasts and workload</a:t>
            </a:r>
          </a:p>
          <a:p>
            <a:pPr lvl="1"/>
            <a:r>
              <a:rPr lang="en-US" sz="1200" b="0" i="0" dirty="0">
                <a:effectLst/>
              </a:rPr>
              <a:t>Realign unused manpower to support other departments or facilities</a:t>
            </a:r>
          </a:p>
          <a:p>
            <a:pPr lvl="1"/>
            <a:r>
              <a:rPr lang="en-US" sz="1200" b="0" i="0" dirty="0">
                <a:effectLst/>
              </a:rPr>
              <a:t>Provide training to expand skill sets utilizing idle bandwidth</a:t>
            </a:r>
          </a:p>
        </p:txBody>
      </p:sp>
    </p:spTree>
    <p:extLst>
      <p:ext uri="{BB962C8B-B14F-4D97-AF65-F5344CB8AC3E}">
        <p14:creationId xmlns:p14="http://schemas.microsoft.com/office/powerpoint/2010/main" val="26120982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3132</TotalTime>
  <Words>341</Words>
  <Application>Microsoft Macintosh PowerPoint</Application>
  <PresentationFormat>Widescreen</PresentationFormat>
  <Paragraphs>38</Paragraphs>
  <Slides>11</Slides>
  <Notes>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GARMENT WORKER PRODUCTIVITY ANALYSIS</vt:lpstr>
      <vt:lpstr>INTRODUCTION</vt:lpstr>
      <vt:lpstr>ACTUAL VS TARGETED PRODUCTIVITY OVER TIME</vt:lpstr>
      <vt:lpstr>RESEARCH QUESTIONS</vt:lpstr>
      <vt:lpstr>IMPACT OF OVERTIME AND INCENTIVE</vt:lpstr>
      <vt:lpstr>OPTIMUM CONDITIONS FOR EFFICIENCY</vt:lpstr>
      <vt:lpstr>IMPACT OF IDLE TIME AND IDLE MEN</vt:lpstr>
      <vt:lpstr>POTENTIAL PRODUCTIVITY GAIN</vt:lpstr>
      <vt:lpstr>SUGGESTIONS</vt:lpstr>
      <vt:lpstr>QUESTIONS?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GARMENT WORKER PRODUCTIVITY ANALYSIS</dc:title>
  <dc:creator>Bolisetti, Lakshmi Mounika</dc:creator>
  <cp:lastModifiedBy>Bolisetti, Lakshmi Mounika</cp:lastModifiedBy>
  <cp:revision>15</cp:revision>
  <dcterms:created xsi:type="dcterms:W3CDTF">2023-11-27T00:59:30Z</dcterms:created>
  <dcterms:modified xsi:type="dcterms:W3CDTF">2023-12-04T22:54:26Z</dcterms:modified>
</cp:coreProperties>
</file>

<file path=docProps/thumbnail.jpeg>
</file>